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5143500" cx="9144000"/>
  <p:notesSz cx="6858000" cy="9144000"/>
  <p:embeddedFontLst>
    <p:embeddedFont>
      <p:font typeface="Figtree"/>
      <p:regular r:id="rId40"/>
      <p:bold r:id="rId41"/>
      <p:italic r:id="rId42"/>
      <p:boldItalic r:id="rId43"/>
    </p:embeddedFont>
    <p:embeddedFont>
      <p:font typeface="Figtree Light"/>
      <p:regular r:id="rId44"/>
      <p:bold r:id="rId45"/>
      <p:italic r:id="rId46"/>
      <p:boldItalic r:id="rId47"/>
    </p:embeddedFont>
    <p:embeddedFont>
      <p:font typeface="Manrope"/>
      <p:regular r:id="rId48"/>
      <p:bold r:id="rId49"/>
    </p:embeddedFont>
    <p:embeddedFont>
      <p:font typeface="Bebas Neue"/>
      <p:regular r:id="rId50"/>
    </p:embeddedFont>
    <p:embeddedFont>
      <p:font typeface="Comfortaa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gtree-regular.fntdata"/><Relationship Id="rId42" Type="http://schemas.openxmlformats.org/officeDocument/2006/relationships/font" Target="fonts/Figtree-italic.fntdata"/><Relationship Id="rId41" Type="http://schemas.openxmlformats.org/officeDocument/2006/relationships/font" Target="fonts/Figtree-bold.fntdata"/><Relationship Id="rId44" Type="http://schemas.openxmlformats.org/officeDocument/2006/relationships/font" Target="fonts/FigtreeLight-regular.fntdata"/><Relationship Id="rId43" Type="http://schemas.openxmlformats.org/officeDocument/2006/relationships/font" Target="fonts/Figtree-boldItalic.fntdata"/><Relationship Id="rId46" Type="http://schemas.openxmlformats.org/officeDocument/2006/relationships/font" Target="fonts/FigtreeLight-italic.fntdata"/><Relationship Id="rId45" Type="http://schemas.openxmlformats.org/officeDocument/2006/relationships/font" Target="fonts/Figtree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anrope-regular.fntdata"/><Relationship Id="rId47" Type="http://schemas.openxmlformats.org/officeDocument/2006/relationships/font" Target="fonts/FigtreeLight-boldItalic.fntdata"/><Relationship Id="rId49" Type="http://schemas.openxmlformats.org/officeDocument/2006/relationships/font" Target="fonts/Manrop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omfortaa-regular.fntdata"/><Relationship Id="rId50" Type="http://schemas.openxmlformats.org/officeDocument/2006/relationships/font" Target="fonts/BebasNeue-regular.fntdata"/><Relationship Id="rId52" Type="http://schemas.openxmlformats.org/officeDocument/2006/relationships/font" Target="fonts/Comforta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c1474cb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c1474cb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7c64460e5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7c64460e5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everybody might like it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7c64460e5e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7c64460e5e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everybody might like it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7c64460e5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7c64460e5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7c64460e5e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7c64460e5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c64460e5e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c64460e5e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Breathing is a very delicate feature to handle for its nuanced nature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ca8c8e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ca8c8e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proceeding with caution might cause the bridge to break and for Psyche to fall in the Uncanny Valley, with adverse effects on the empathy towards it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c64460e5e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c64460e5e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c64460e5e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c64460e5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particular we examined the possibility of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c64460e5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c64460e5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synthesizing the voice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c64460e5e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c64460e5e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revolves around empathy.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enhance? Breathing feature but tred carefully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7c64460e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7c64460e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Psyche, the character around my study revolved around.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future long to come, maybe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7c1474cb1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7c1474cb1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c64460e5e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c64460e5e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c64460e5e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7c64460e5e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7c1474cb1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7c1474cb1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7c64460e5e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7c64460e5e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7c1474cb1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7c1474cb1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64460e5e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64460e5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Unemotional compliance played a big role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7c1474cb1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7c1474cb1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7c1474cb12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7c1474cb12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c1474cb12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7c1474cb12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c64460e5e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c64460e5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7c1474cb1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7c1474cb1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d0e73dfc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7d0e73dfc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7c64460e5e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7c64460e5e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c64460e5e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7c64460e5e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c1474cb12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c1474cb12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c64460e5e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7c64460e5e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7c1474cb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7c1474cb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revolves around empathy.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enhance? Breathing feature but tred carefully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7d0e73dfc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7d0e73dfc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revolves around empathy.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enhance? Breathing feature but tred carefully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c64460e5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c64460e5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artificial agents become more and more integrated in society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d0e73dfc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d0e73dfc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particular we examined the possibility of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c64460e5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c64460e5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revolves around empathy.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enhance? Breathing feature but tred carefully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7c64460e5e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7c64460e5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revolves around empathy.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enhance? Breathing feature but tred carefully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23993" l="5725" r="37366" t="55204"/>
          <a:stretch/>
        </p:blipFill>
        <p:spPr>
          <a:xfrm>
            <a:off x="6407982" y="238800"/>
            <a:ext cx="2497219" cy="87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22696" l="41866" r="23028" t="3470"/>
          <a:stretch/>
        </p:blipFill>
        <p:spPr>
          <a:xfrm flipH="1" rot="5400000">
            <a:off x="841513" y="3141088"/>
            <a:ext cx="1173448" cy="237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5">
            <a:alphaModFix/>
          </a:blip>
          <a:srcRect b="34313" l="13411" r="71348" t="9991"/>
          <a:stretch/>
        </p:blipFill>
        <p:spPr>
          <a:xfrm flipH="1">
            <a:off x="238799" y="238800"/>
            <a:ext cx="539776" cy="190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5">
            <a:alphaModFix/>
          </a:blip>
          <a:srcRect b="12549" l="13411" r="29077" t="0"/>
          <a:stretch/>
        </p:blipFill>
        <p:spPr>
          <a:xfrm>
            <a:off x="7237650" y="2473200"/>
            <a:ext cx="1667548" cy="244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896875" y="989550"/>
            <a:ext cx="66498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96875" y="26585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1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1284000" y="1288250"/>
            <a:ext cx="6576000" cy="197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3">
            <a:alphaModFix/>
          </a:blip>
          <a:srcRect b="29834" l="49833" r="35071" t="-1380"/>
          <a:stretch/>
        </p:blipFill>
        <p:spPr>
          <a:xfrm flipH="1" rot="5400000">
            <a:off x="1295638" y="3249463"/>
            <a:ext cx="598400" cy="27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34311" l="11489" r="73269" t="12901"/>
          <a:stretch/>
        </p:blipFill>
        <p:spPr>
          <a:xfrm flipH="1">
            <a:off x="238800" y="238799"/>
            <a:ext cx="604150" cy="20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4">
            <a:alphaModFix/>
          </a:blip>
          <a:srcRect b="22330" l="11129" r="57070" t="11131"/>
          <a:stretch/>
        </p:blipFill>
        <p:spPr>
          <a:xfrm>
            <a:off x="8531750" y="4164075"/>
            <a:ext cx="373448" cy="7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2" type="title"/>
          </p:nvPr>
        </p:nvSpPr>
        <p:spPr>
          <a:xfrm>
            <a:off x="748569" y="2449950"/>
            <a:ext cx="2288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3"/>
          <p:cNvSpPr txBox="1"/>
          <p:nvPr>
            <p:ph idx="1" type="subTitle"/>
          </p:nvPr>
        </p:nvSpPr>
        <p:spPr>
          <a:xfrm>
            <a:off x="748569" y="2901445"/>
            <a:ext cx="22884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7" name="Google Shape;77;p13"/>
          <p:cNvSpPr txBox="1"/>
          <p:nvPr>
            <p:ph idx="3" type="title"/>
          </p:nvPr>
        </p:nvSpPr>
        <p:spPr>
          <a:xfrm>
            <a:off x="3427800" y="2449950"/>
            <a:ext cx="2288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3427800" y="2901445"/>
            <a:ext cx="22884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9" name="Google Shape;79;p13"/>
          <p:cNvSpPr txBox="1"/>
          <p:nvPr>
            <p:ph idx="5" type="title"/>
          </p:nvPr>
        </p:nvSpPr>
        <p:spPr>
          <a:xfrm>
            <a:off x="6107031" y="2449950"/>
            <a:ext cx="22884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6107031" y="2901445"/>
            <a:ext cx="22884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7" type="title"/>
          </p:nvPr>
        </p:nvSpPr>
        <p:spPr>
          <a:xfrm>
            <a:off x="748575" y="1757563"/>
            <a:ext cx="15195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8" type="title"/>
          </p:nvPr>
        </p:nvSpPr>
        <p:spPr>
          <a:xfrm>
            <a:off x="3427800" y="1757563"/>
            <a:ext cx="14460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6107026" y="1757563"/>
            <a:ext cx="1446000" cy="527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le and text">
  <p:cSld name="CUSTOM_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3">
            <a:alphaModFix/>
          </a:blip>
          <a:srcRect b="29834" l="49833" r="35071" t="-1380"/>
          <a:stretch/>
        </p:blipFill>
        <p:spPr>
          <a:xfrm flipH="1" rot="5400000">
            <a:off x="1295638" y="3249463"/>
            <a:ext cx="598400" cy="27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 b="34311" l="11489" r="73269" t="12901"/>
          <a:stretch/>
        </p:blipFill>
        <p:spPr>
          <a:xfrm flipH="1">
            <a:off x="238800" y="238799"/>
            <a:ext cx="604150" cy="2016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720000" y="1309090"/>
            <a:ext cx="7704000" cy="32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/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Nunito Light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16379" l="13604" r="55775" t="53963"/>
          <a:stretch/>
        </p:blipFill>
        <p:spPr>
          <a:xfrm>
            <a:off x="7805800" y="238800"/>
            <a:ext cx="1099402" cy="102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 b="31511" l="49726" r="38053" t="-1756"/>
          <a:stretch/>
        </p:blipFill>
        <p:spPr>
          <a:xfrm flipH="1" rot="10800000">
            <a:off x="227975" y="227974"/>
            <a:ext cx="484424" cy="268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 rotWithShape="1">
          <a:blip r:embed="rId5">
            <a:alphaModFix/>
          </a:blip>
          <a:srcRect b="25377" l="3027" r="44045" t="66668"/>
          <a:stretch/>
        </p:blipFill>
        <p:spPr>
          <a:xfrm flipH="1" rot="10800000">
            <a:off x="5917325" y="4496951"/>
            <a:ext cx="2987873" cy="4328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3905256" y="1343350"/>
            <a:ext cx="42993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97" name="Google Shape;97;p15"/>
          <p:cNvSpPr/>
          <p:nvPr>
            <p:ph idx="2" type="pic"/>
          </p:nvPr>
        </p:nvSpPr>
        <p:spPr>
          <a:xfrm>
            <a:off x="939444" y="1466825"/>
            <a:ext cx="2671800" cy="26247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3">
            <a:alphaModFix/>
          </a:blip>
          <a:srcRect b="23993" l="5727" r="41431" t="59592"/>
          <a:stretch/>
        </p:blipFill>
        <p:spPr>
          <a:xfrm flipH="1">
            <a:off x="238798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b="52972" l="1799" r="68115" t="17332"/>
          <a:stretch/>
        </p:blipFill>
        <p:spPr>
          <a:xfrm flipH="1">
            <a:off x="238802" y="3567850"/>
            <a:ext cx="1418348" cy="134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5">
            <a:alphaModFix/>
          </a:blip>
          <a:srcRect b="25310" l="49731" r="33820" t="-1384"/>
          <a:stretch/>
        </p:blipFill>
        <p:spPr>
          <a:xfrm rot="10800000">
            <a:off x="8253206" y="238801"/>
            <a:ext cx="652001" cy="290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6">
            <a:alphaModFix/>
          </a:blip>
          <a:srcRect b="38936" l="18199" r="5749" t="5536"/>
          <a:stretch/>
        </p:blipFill>
        <p:spPr>
          <a:xfrm flipH="1">
            <a:off x="8012052" y="4289750"/>
            <a:ext cx="893148" cy="62852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>
            <p:ph type="title"/>
          </p:nvPr>
        </p:nvSpPr>
        <p:spPr>
          <a:xfrm>
            <a:off x="713225" y="3227075"/>
            <a:ext cx="65856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713225" y="1195325"/>
            <a:ext cx="7717500" cy="179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3">
            <a:alphaModFix/>
          </a:blip>
          <a:srcRect b="23993" l="-24354" r="71513" t="59592"/>
          <a:stretch/>
        </p:blipFill>
        <p:spPr>
          <a:xfrm>
            <a:off x="5922273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4">
            <a:alphaModFix/>
          </a:blip>
          <a:srcRect b="31511" l="49726" r="38053" t="-1756"/>
          <a:stretch/>
        </p:blipFill>
        <p:spPr>
          <a:xfrm flipH="1" rot="10800000">
            <a:off x="227975" y="227974"/>
            <a:ext cx="484424" cy="268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25377" l="3027" r="44045" t="66668"/>
          <a:stretch/>
        </p:blipFill>
        <p:spPr>
          <a:xfrm flipH="1" rot="10800000">
            <a:off x="5917325" y="4496951"/>
            <a:ext cx="2987873" cy="43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" type="subTitle"/>
          </p:nvPr>
        </p:nvSpPr>
        <p:spPr>
          <a:xfrm>
            <a:off x="4779980" y="1323050"/>
            <a:ext cx="3644100" cy="32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13" name="Google Shape;113;p17"/>
          <p:cNvSpPr txBox="1"/>
          <p:nvPr>
            <p:ph idx="2" type="subTitle"/>
          </p:nvPr>
        </p:nvSpPr>
        <p:spPr>
          <a:xfrm>
            <a:off x="719950" y="1323050"/>
            <a:ext cx="3644100" cy="32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19793" l="9770" r="37389" t="63793"/>
          <a:stretch/>
        </p:blipFill>
        <p:spPr>
          <a:xfrm flipH="1">
            <a:off x="238798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13887" l="47326" r="13754" t="77022"/>
          <a:stretch/>
        </p:blipFill>
        <p:spPr>
          <a:xfrm flipH="1" rot="10800000">
            <a:off x="238803" y="4423650"/>
            <a:ext cx="2197125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>
            <p:ph type="title"/>
          </p:nvPr>
        </p:nvSpPr>
        <p:spPr>
          <a:xfrm>
            <a:off x="713225" y="805638"/>
            <a:ext cx="44481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713225" y="1686637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/>
        </p:nvSpPr>
        <p:spPr>
          <a:xfrm>
            <a:off x="713225" y="3411163"/>
            <a:ext cx="5678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1200" u="sng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 flipH="1"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14030" l="11006" r="45422" t="6072"/>
          <a:stretch/>
        </p:blipFill>
        <p:spPr>
          <a:xfrm flipH="1">
            <a:off x="238799" y="1286338"/>
            <a:ext cx="2054077" cy="3630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4">
            <a:alphaModFix/>
          </a:blip>
          <a:srcRect b="19793" l="9770" r="37389" t="63793"/>
          <a:stretch/>
        </p:blipFill>
        <p:spPr>
          <a:xfrm>
            <a:off x="5922276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4">
            <a:alphaModFix/>
          </a:blip>
          <a:srcRect b="13887" l="47326" r="13754" t="77022"/>
          <a:stretch/>
        </p:blipFill>
        <p:spPr>
          <a:xfrm rot="10800000">
            <a:off x="6708073" y="4423650"/>
            <a:ext cx="2197125" cy="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/>
          </a:blip>
          <a:srcRect b="23993" l="5727" r="41431" t="59592"/>
          <a:stretch/>
        </p:blipFill>
        <p:spPr>
          <a:xfrm flipH="1">
            <a:off x="238798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 rotWithShape="1">
          <a:blip r:embed="rId4">
            <a:alphaModFix/>
          </a:blip>
          <a:srcRect b="52972" l="1799" r="68115" t="17332"/>
          <a:stretch/>
        </p:blipFill>
        <p:spPr>
          <a:xfrm flipH="1">
            <a:off x="238802" y="3567850"/>
            <a:ext cx="1418348" cy="134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 rotWithShape="1">
          <a:blip r:embed="rId5">
            <a:alphaModFix/>
          </a:blip>
          <a:srcRect b="25310" l="49731" r="33820" t="-1384"/>
          <a:stretch/>
        </p:blipFill>
        <p:spPr>
          <a:xfrm rot="10800000">
            <a:off x="8205881" y="238801"/>
            <a:ext cx="652001" cy="290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 rotWithShape="1">
          <a:blip r:embed="rId6">
            <a:alphaModFix/>
          </a:blip>
          <a:srcRect b="38936" l="18199" r="5749" t="5536"/>
          <a:stretch/>
        </p:blipFill>
        <p:spPr>
          <a:xfrm flipH="1">
            <a:off x="8012052" y="4289750"/>
            <a:ext cx="893148" cy="62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3">
            <a:alphaModFix/>
          </a:blip>
          <a:srcRect b="23993" l="5726" r="41595" t="59592"/>
          <a:stretch/>
        </p:blipFill>
        <p:spPr>
          <a:xfrm>
            <a:off x="5931325" y="238800"/>
            <a:ext cx="2973875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4">
            <a:alphaModFix/>
          </a:blip>
          <a:srcRect b="30899" l="49731" r="33820" t="-1381"/>
          <a:stretch/>
        </p:blipFill>
        <p:spPr>
          <a:xfrm flipH="1" rot="10800000">
            <a:off x="238800" y="227974"/>
            <a:ext cx="652001" cy="269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 rotWithShape="1">
          <a:blip r:embed="rId5">
            <a:alphaModFix/>
          </a:blip>
          <a:srcRect b="38936" l="22232" r="5747" t="5536"/>
          <a:stretch/>
        </p:blipFill>
        <p:spPr>
          <a:xfrm>
            <a:off x="238800" y="4289750"/>
            <a:ext cx="845824" cy="62852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"/>
          <p:cNvSpPr txBox="1"/>
          <p:nvPr>
            <p:ph type="title"/>
          </p:nvPr>
        </p:nvSpPr>
        <p:spPr>
          <a:xfrm>
            <a:off x="1080655" y="2845850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1080650" y="779100"/>
            <a:ext cx="2520300" cy="115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10000">
                <a:latin typeface="Figtree Light"/>
                <a:ea typeface="Figtree Light"/>
                <a:cs typeface="Figtree Light"/>
                <a:sym typeface="Figtree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080655" y="36876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 rotWithShape="1">
          <a:blip r:embed="rId3">
            <a:alphaModFix/>
          </a:blip>
          <a:srcRect b="16379" l="13604" r="55775" t="53963"/>
          <a:stretch/>
        </p:blipFill>
        <p:spPr>
          <a:xfrm>
            <a:off x="7805800" y="238800"/>
            <a:ext cx="1099402" cy="102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 rotWithShape="1">
          <a:blip r:embed="rId4">
            <a:alphaModFix/>
          </a:blip>
          <a:srcRect b="31511" l="49726" r="38053" t="-1756"/>
          <a:stretch/>
        </p:blipFill>
        <p:spPr>
          <a:xfrm flipH="1" rot="10800000">
            <a:off x="227975" y="227974"/>
            <a:ext cx="484424" cy="268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0000" y="1193276"/>
            <a:ext cx="77040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200">
                <a:latin typeface="Manrope"/>
                <a:ea typeface="Manrope"/>
                <a:cs typeface="Manrope"/>
                <a:sym typeface="Manrope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Nunito Light"/>
              <a:buChar char="■"/>
              <a:defRPr sz="1100"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5">
            <a:alphaModFix/>
          </a:blip>
          <a:srcRect b="25004" l="8580" r="55563" t="68104"/>
          <a:stretch/>
        </p:blipFill>
        <p:spPr>
          <a:xfrm flipH="1" rot="10800000">
            <a:off x="3013100" y="4542323"/>
            <a:ext cx="2024202" cy="37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5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13887" l="47326" r="13754" t="77022"/>
          <a:stretch/>
        </p:blipFill>
        <p:spPr>
          <a:xfrm flipH="1" rot="10800000">
            <a:off x="238803" y="4423650"/>
            <a:ext cx="2197125" cy="4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 b="30899" l="36025" r="32617" t="-1381"/>
          <a:stretch/>
        </p:blipFill>
        <p:spPr>
          <a:xfrm rot="10800000">
            <a:off x="7662176" y="227976"/>
            <a:ext cx="1243023" cy="269304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4741074" y="2225300"/>
            <a:ext cx="2901900" cy="17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720000" y="2225300"/>
            <a:ext cx="2901900" cy="17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4741064" y="1903800"/>
            <a:ext cx="2901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720000" y="1903800"/>
            <a:ext cx="29019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5">
            <a:alphaModFix/>
          </a:blip>
          <a:srcRect b="38936" l="18199" r="5749" t="5536"/>
          <a:stretch/>
        </p:blipFill>
        <p:spPr>
          <a:xfrm flipH="1">
            <a:off x="8012052" y="4289750"/>
            <a:ext cx="893148" cy="62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b="23993" l="-24354" r="71513" t="59592"/>
          <a:stretch/>
        </p:blipFill>
        <p:spPr>
          <a:xfrm>
            <a:off x="5922273" y="238800"/>
            <a:ext cx="2982927" cy="8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b="38936" l="18199" r="5749" t="5536"/>
          <a:stretch/>
        </p:blipFill>
        <p:spPr>
          <a:xfrm>
            <a:off x="238798" y="4289750"/>
            <a:ext cx="893148" cy="62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13887" l="47326" r="13754" t="77022"/>
          <a:stretch/>
        </p:blipFill>
        <p:spPr>
          <a:xfrm flipH="1" rot="-5400000">
            <a:off x="-612447" y="1090050"/>
            <a:ext cx="2197125" cy="4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b="34311" l="11489" r="73269" t="12901"/>
          <a:stretch/>
        </p:blipFill>
        <p:spPr>
          <a:xfrm flipH="1">
            <a:off x="238800" y="238799"/>
            <a:ext cx="604150" cy="20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b="32222" l="50622" r="38087" t="-1383"/>
          <a:stretch/>
        </p:blipFill>
        <p:spPr>
          <a:xfrm rot="-5400000">
            <a:off x="7361937" y="3366814"/>
            <a:ext cx="447549" cy="264262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720000" y="1376425"/>
            <a:ext cx="4360200" cy="30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53" name="Google Shape;53;p7"/>
          <p:cNvSpPr/>
          <p:nvPr>
            <p:ph idx="2" type="pic"/>
          </p:nvPr>
        </p:nvSpPr>
        <p:spPr>
          <a:xfrm>
            <a:off x="5598975" y="1376425"/>
            <a:ext cx="2535900" cy="2646300"/>
          </a:xfrm>
          <a:prstGeom prst="round1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2135550" y="3153500"/>
            <a:ext cx="48729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0"/>
          <p:cNvPicPr preferRelativeResize="0"/>
          <p:nvPr/>
        </p:nvPicPr>
        <p:blipFill>
          <a:blip r:embed="rId2">
            <a:alphaModFix amt="36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>
            <p:ph type="title"/>
          </p:nvPr>
        </p:nvSpPr>
        <p:spPr>
          <a:xfrm>
            <a:off x="720000" y="3958625"/>
            <a:ext cx="7704000" cy="628500"/>
          </a:xfrm>
          <a:prstGeom prst="rect">
            <a:avLst/>
          </a:prstGeom>
          <a:solidFill>
            <a:srgbClr val="FFFFFF">
              <a:alpha val="8233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Figtree"/>
              <a:buNone/>
              <a:defRPr b="1" sz="35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●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fortaa"/>
              <a:buChar char="○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fortaa"/>
              <a:buChar char="■"/>
              <a:defRPr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j3hWYh0BIrguGZswrftEp8KaY6YEVX7J/view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://drive.google.com/file/d/1MCW5RtzRHkj-90iu_3xDoqlyHcpaQvs7/view" TargetMode="External"/><Relationship Id="rId6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lr5R5Dl5ip4" TargetMode="External"/><Relationship Id="rId5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4.png"/><Relationship Id="rId5" Type="http://schemas.openxmlformats.org/officeDocument/2006/relationships/hyperlink" Target="http://drive.google.com/file/d/1bRvafhxHoRsTulWf0y3dsF18GYKoHk7H/view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hyperlink" Target="http://drive.google.com/file/d/1Oiumgg66QS-mXDq5DtA0cgB0_Ac3CYaS/view" TargetMode="External"/><Relationship Id="rId5" Type="http://schemas.openxmlformats.org/officeDocument/2006/relationships/image" Target="../media/image7.png"/><Relationship Id="rId6" Type="http://schemas.openxmlformats.org/officeDocument/2006/relationships/hyperlink" Target="http://drive.google.com/file/d/1I8e8riQ6tGjmVpBqQYuMYYg9W6ArsBFM/view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sciencedirect.com/science/article/pii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ctrTitle"/>
          </p:nvPr>
        </p:nvSpPr>
        <p:spPr>
          <a:xfrm>
            <a:off x="820675" y="1522950"/>
            <a:ext cx="7495500" cy="136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 if HAL breathes?</a:t>
            </a:r>
            <a:endParaRPr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400">
                <a:latin typeface="Figtree Light"/>
                <a:ea typeface="Figtree Light"/>
                <a:cs typeface="Figtree Light"/>
                <a:sym typeface="Figtree Light"/>
              </a:rPr>
              <a:t>Speech Breathing Synthesis for Empathic Virtual Agents</a:t>
            </a:r>
            <a:endParaRPr b="0" sz="4400">
              <a:latin typeface="Figtree Light"/>
              <a:ea typeface="Figtree Light"/>
              <a:cs typeface="Figtree Light"/>
              <a:sym typeface="Figtree Light"/>
            </a:endParaRPr>
          </a:p>
        </p:txBody>
      </p:sp>
      <p:sp>
        <p:nvSpPr>
          <p:cNvPr id="137" name="Google Shape;137;p21"/>
          <p:cNvSpPr txBox="1"/>
          <p:nvPr>
            <p:ph idx="1" type="subTitle"/>
          </p:nvPr>
        </p:nvSpPr>
        <p:spPr>
          <a:xfrm>
            <a:off x="820675" y="3115700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Nicolò Loddo</a:t>
            </a:r>
            <a:endParaRPr/>
          </a:p>
        </p:txBody>
      </p:sp>
      <p:cxnSp>
        <p:nvCxnSpPr>
          <p:cNvPr id="138" name="Google Shape;138;p21"/>
          <p:cNvCxnSpPr/>
          <p:nvPr/>
        </p:nvCxnSpPr>
        <p:spPr>
          <a:xfrm>
            <a:off x="1000875" y="2966250"/>
            <a:ext cx="6054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9" name="Google Shape;139;p21"/>
          <p:cNvPicPr preferRelativeResize="0"/>
          <p:nvPr/>
        </p:nvPicPr>
        <p:blipFill rotWithShape="1">
          <a:blip r:embed="rId3">
            <a:alphaModFix/>
          </a:blip>
          <a:srcRect b="11138" l="11130" r="11138" t="11130"/>
          <a:stretch/>
        </p:blipFill>
        <p:spPr>
          <a:xfrm>
            <a:off x="4556626" y="3588300"/>
            <a:ext cx="912850" cy="8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 title="short_cli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32" y="272034"/>
            <a:ext cx="8157653" cy="459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>
            <p:ph type="title"/>
          </p:nvPr>
        </p:nvSpPr>
        <p:spPr>
          <a:xfrm>
            <a:off x="722725" y="1830925"/>
            <a:ext cx="72651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 References Count: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0000FF"/>
                </a:solidFill>
              </a:rPr>
              <a:t>2 </a:t>
            </a:r>
            <a:endParaRPr sz="5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2"/>
          <p:cNvPicPr preferRelativeResize="0"/>
          <p:nvPr/>
        </p:nvPicPr>
        <p:blipFill rotWithShape="1">
          <a:blip r:embed="rId3">
            <a:alphaModFix/>
          </a:blip>
          <a:srcRect b="25217" l="3176" r="45834" t="5769"/>
          <a:stretch/>
        </p:blipFill>
        <p:spPr>
          <a:xfrm>
            <a:off x="7724027" y="2013002"/>
            <a:ext cx="2021248" cy="263692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2"/>
          <p:cNvSpPr txBox="1"/>
          <p:nvPr>
            <p:ph type="title"/>
          </p:nvPr>
        </p:nvSpPr>
        <p:spPr>
          <a:xfrm>
            <a:off x="720000" y="2926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Synthesis Methods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643800" y="1156700"/>
            <a:ext cx="8185200" cy="37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Spontaneous Speech models are present in Literature with various quality outcomes, but few with breathing</a:t>
            </a:r>
            <a:r>
              <a:rPr lang="en" sz="1500"/>
              <a:t> </a:t>
            </a:r>
            <a:r>
              <a:rPr i="1" lang="en"/>
              <a:t>(Székely et al., 2020; Bernardet et al., 2019)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Training of our own model following Székely et al.’s methodology was unsuccessful also due to time constraints and lack of resources.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SOLUTION: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600"/>
              <a:t>BARK by Suno: the only* free to use Spontaneous Speech Synthesizer featuring breathing noises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*The only one that we found</a:t>
            </a:r>
            <a:endParaRPr sz="1400"/>
          </a:p>
        </p:txBody>
      </p:sp>
      <p:pic>
        <p:nvPicPr>
          <p:cNvPr id="224" name="Google Shape;224;p32"/>
          <p:cNvPicPr preferRelativeResize="0"/>
          <p:nvPr/>
        </p:nvPicPr>
        <p:blipFill rotWithShape="1">
          <a:blip r:embed="rId4">
            <a:alphaModFix/>
          </a:blip>
          <a:srcRect b="11136" l="11130" r="11138" t="40150"/>
          <a:stretch/>
        </p:blipFill>
        <p:spPr>
          <a:xfrm>
            <a:off x="7245925" y="238796"/>
            <a:ext cx="912850" cy="551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 title="4.mp3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24001" y="2283575"/>
            <a:ext cx="708900" cy="7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idx="4294967295" type="subTitle"/>
          </p:nvPr>
        </p:nvSpPr>
        <p:spPr>
          <a:xfrm>
            <a:off x="-75" y="4854550"/>
            <a:ext cx="9144000" cy="2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/>
              <a:t>Image from:</a:t>
            </a:r>
            <a:r>
              <a:rPr lang="en" sz="800"/>
              <a:t> </a:t>
            </a:r>
            <a:r>
              <a:rPr lang="en" sz="800"/>
              <a:t>B. A. Urgen, M. Kutas, and A. P. Saygin, “Uncanny valley as a window into predictive processing in the social brain,” vol. 114, pp. 181–185, publisher: Elsevier Ltd.</a:t>
            </a:r>
            <a:endParaRPr sz="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38" y="704700"/>
            <a:ext cx="4995724" cy="406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/>
          <p:nvPr>
            <p:ph idx="4294967295" type="subTitle"/>
          </p:nvPr>
        </p:nvSpPr>
        <p:spPr>
          <a:xfrm>
            <a:off x="5834625" y="264025"/>
            <a:ext cx="3309300" cy="48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Dip in Users’ Reaction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Appearing at around 70% of human likeness (visually)</a:t>
            </a:r>
            <a:endParaRPr sz="16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Possibly caused by Category Ambiguity</a:t>
            </a:r>
            <a:endParaRPr sz="1600"/>
          </a:p>
        </p:txBody>
      </p:sp>
      <p:sp>
        <p:nvSpPr>
          <p:cNvPr id="233" name="Google Shape;233;p33"/>
          <p:cNvSpPr txBox="1"/>
          <p:nvPr>
            <p:ph type="title"/>
          </p:nvPr>
        </p:nvSpPr>
        <p:spPr>
          <a:xfrm>
            <a:off x="643800" y="-27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Danger of the Uncanny Valley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Danger of the Uncanny Valley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925" y="1386825"/>
            <a:ext cx="3474900" cy="34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4"/>
          <p:cNvSpPr txBox="1"/>
          <p:nvPr>
            <p:ph idx="4294967295" type="subTitle"/>
          </p:nvPr>
        </p:nvSpPr>
        <p:spPr>
          <a:xfrm>
            <a:off x="585150" y="1386900"/>
            <a:ext cx="4363500" cy="34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Speech Synthesis is susceptible to the Uncanny Valley as well</a:t>
            </a:r>
            <a:endParaRPr sz="2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/>
              <a:t>Breathing:</a:t>
            </a:r>
            <a:endParaRPr sz="21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600"/>
              <a:t>Brings more human likeness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 importance to good timing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High variability of sounds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Naturalness depends also from   its normal metabolic use</a:t>
            </a:r>
            <a:endParaRPr sz="1600"/>
          </a:p>
        </p:txBody>
      </p:sp>
      <p:sp>
        <p:nvSpPr>
          <p:cNvPr id="241" name="Google Shape;241;p34"/>
          <p:cNvSpPr txBox="1"/>
          <p:nvPr>
            <p:ph idx="4294967295" type="subTitle"/>
          </p:nvPr>
        </p:nvSpPr>
        <p:spPr>
          <a:xfrm>
            <a:off x="5092800" y="4327175"/>
            <a:ext cx="347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UNCANNY VALLEY</a:t>
            </a:r>
            <a:endParaRPr sz="13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42" name="Google Shape;242;p34"/>
          <p:cNvSpPr txBox="1"/>
          <p:nvPr>
            <p:ph idx="4294967295" type="subTitle"/>
          </p:nvPr>
        </p:nvSpPr>
        <p:spPr>
          <a:xfrm>
            <a:off x="4335050" y="1467175"/>
            <a:ext cx="34749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PSYCHE</a:t>
            </a:r>
            <a:endParaRPr sz="13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Danger of the Uncanny Valley</a:t>
            </a:r>
            <a:endParaRPr/>
          </a:p>
        </p:txBody>
      </p:sp>
      <p:pic>
        <p:nvPicPr>
          <p:cNvPr id="248" name="Google Shape;24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4697" y="968025"/>
            <a:ext cx="4114829" cy="402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>
            <p:ph idx="4294967295" type="subTitle"/>
          </p:nvPr>
        </p:nvSpPr>
        <p:spPr>
          <a:xfrm>
            <a:off x="2514549" y="4372794"/>
            <a:ext cx="41148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UNCANNY VALLEY</a:t>
            </a:r>
            <a:endParaRPr sz="13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0" name="Google Shape;250;p35"/>
          <p:cNvSpPr txBox="1"/>
          <p:nvPr>
            <p:ph idx="4294967295" type="subTitle"/>
          </p:nvPr>
        </p:nvSpPr>
        <p:spPr>
          <a:xfrm>
            <a:off x="2514549" y="2708969"/>
            <a:ext cx="12633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PSYCHE</a:t>
            </a:r>
            <a:endParaRPr sz="13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23" y="968025"/>
            <a:ext cx="4114829" cy="402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5"/>
          <p:cNvSpPr txBox="1"/>
          <p:nvPr>
            <p:ph idx="4294967295" type="subTitle"/>
          </p:nvPr>
        </p:nvSpPr>
        <p:spPr>
          <a:xfrm>
            <a:off x="2514475" y="4372794"/>
            <a:ext cx="41148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UNCANNY VALLEY</a:t>
            </a:r>
            <a:endParaRPr sz="13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53" name="Google Shape;253;p35"/>
          <p:cNvSpPr txBox="1"/>
          <p:nvPr>
            <p:ph idx="4294967295" type="subTitle"/>
          </p:nvPr>
        </p:nvSpPr>
        <p:spPr>
          <a:xfrm>
            <a:off x="2554529" y="1061066"/>
            <a:ext cx="2190000" cy="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PSYCHE</a:t>
            </a:r>
            <a:endParaRPr sz="13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716550" y="141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F</a:t>
            </a:r>
            <a:r>
              <a:rPr b="0" lang="en" sz="2800"/>
              <a:t>ixed window timing synthesizer</a:t>
            </a:r>
            <a:r>
              <a:rPr b="0" lang="en" sz="3000"/>
              <a:t> </a:t>
            </a:r>
            <a:r>
              <a:rPr b="0" i="1" lang="en" sz="1600"/>
              <a:t>(</a:t>
            </a:r>
            <a:r>
              <a:rPr b="0" i="1" lang="en" sz="1600"/>
              <a:t>Bernardet et al., 2019)</a:t>
            </a:r>
            <a:endParaRPr b="0" i="1" sz="1600"/>
          </a:p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11138" l="11130" r="11138" t="11130"/>
          <a:stretch/>
        </p:blipFill>
        <p:spPr>
          <a:xfrm>
            <a:off x="7670451" y="1222963"/>
            <a:ext cx="912850" cy="879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ould breathing sounds and associated movements be included on 3D characters when using real or text-to-speech voices?&#10;&#10;Paper presented  from VHCIE 2019&#10;&#10;Authors: Ulysses Bernadet, Sin-Hwa Kang, Andrew Feng, Steve DiPaola and Ari Shapiro&#10;&#10;Paper  is here:&#10;http://www.arishapiro.com/SpeechBreathingwithstudy_VHCIE2019.pdf" id="260" name="Google Shape;260;p36" title="Speech Breathing in Virtual Humans: An Interactive Model and Empirical Study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0275" y="837975"/>
            <a:ext cx="7063450" cy="39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idx="1" type="subTitle"/>
          </p:nvPr>
        </p:nvSpPr>
        <p:spPr>
          <a:xfrm>
            <a:off x="720000" y="1071625"/>
            <a:ext cx="43602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600"/>
              <a:t>Terzioglu et al. (2020)</a:t>
            </a:r>
            <a:r>
              <a:rPr lang="en" sz="1700"/>
              <a:t>: breathing improved drastically and significantly the perception of </a:t>
            </a:r>
            <a:r>
              <a:rPr lang="en" sz="1700"/>
              <a:t>collaborative</a:t>
            </a:r>
            <a:r>
              <a:rPr lang="en" sz="1700"/>
              <a:t>  robots </a:t>
            </a:r>
            <a:r>
              <a:rPr i="1" lang="en" sz="1200"/>
              <a:t>[Questionnaire]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600"/>
              <a:t>Klausen et al. (2022)</a:t>
            </a:r>
            <a:r>
              <a:rPr lang="en" sz="1700"/>
              <a:t>: emulated breathing rates influence how participants perceive soft robot’s level of pleasure and arousal </a:t>
            </a:r>
            <a:r>
              <a:rPr i="1" lang="en" sz="1300"/>
              <a:t>[SAM]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600"/>
              <a:t>Novick et al. (2018)</a:t>
            </a:r>
            <a:r>
              <a:rPr lang="en" sz="1700"/>
              <a:t>: Found instead no greater rapport from users to the breathing agent </a:t>
            </a:r>
            <a:r>
              <a:rPr i="1" lang="en" sz="1200"/>
              <a:t>[Questionnaire]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66" name="Google Shape;266;p37"/>
          <p:cNvSpPr txBox="1"/>
          <p:nvPr>
            <p:ph type="title"/>
          </p:nvPr>
        </p:nvSpPr>
        <p:spPr>
          <a:xfrm>
            <a:off x="720000" y="1402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BREATHING AIs</a:t>
            </a:r>
            <a:endParaRPr/>
          </a:p>
        </p:txBody>
      </p:sp>
      <p:pic>
        <p:nvPicPr>
          <p:cNvPr id="267" name="Google Shape;267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89" r="2079" t="0"/>
          <a:stretch/>
        </p:blipFill>
        <p:spPr>
          <a:xfrm>
            <a:off x="5613425" y="966300"/>
            <a:ext cx="3077100" cy="3210900"/>
          </a:xfrm>
          <a:prstGeom prst="round1Rect">
            <a:avLst>
              <a:gd fmla="val 16667" name="adj"/>
            </a:avLst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716550" y="647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SETUP</a:t>
            </a:r>
            <a:endParaRPr u="sng"/>
          </a:p>
        </p:txBody>
      </p:sp>
      <p:pic>
        <p:nvPicPr>
          <p:cNvPr id="273" name="Google Shape;273;p38"/>
          <p:cNvPicPr preferRelativeResize="0"/>
          <p:nvPr/>
        </p:nvPicPr>
        <p:blipFill rotWithShape="1">
          <a:blip r:embed="rId3">
            <a:alphaModFix/>
          </a:blip>
          <a:srcRect b="11138" l="11130" r="11138" t="11130"/>
          <a:stretch/>
        </p:blipFill>
        <p:spPr>
          <a:xfrm>
            <a:off x="7713801" y="1071263"/>
            <a:ext cx="912850" cy="87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8"/>
          <p:cNvPicPr preferRelativeResize="0"/>
          <p:nvPr/>
        </p:nvPicPr>
        <p:blipFill rotWithShape="1">
          <a:blip r:embed="rId4">
            <a:alphaModFix/>
          </a:blip>
          <a:srcRect b="20141" l="0" r="0" t="16858"/>
          <a:stretch/>
        </p:blipFill>
        <p:spPr>
          <a:xfrm>
            <a:off x="380700" y="761775"/>
            <a:ext cx="8382600" cy="405592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>
            <p:ph type="title"/>
          </p:nvPr>
        </p:nvSpPr>
        <p:spPr>
          <a:xfrm>
            <a:off x="2037175" y="2532150"/>
            <a:ext cx="161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38"/>
          <p:cNvSpPr txBox="1"/>
          <p:nvPr>
            <p:ph type="title"/>
          </p:nvPr>
        </p:nvSpPr>
        <p:spPr>
          <a:xfrm>
            <a:off x="5463925" y="2532150"/>
            <a:ext cx="194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USER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9"/>
          <p:cNvPicPr preferRelativeResize="0"/>
          <p:nvPr/>
        </p:nvPicPr>
        <p:blipFill rotWithShape="1">
          <a:blip r:embed="rId3">
            <a:alphaModFix/>
          </a:blip>
          <a:srcRect b="11138" l="11130" r="11138" t="11130"/>
          <a:stretch/>
        </p:blipFill>
        <p:spPr>
          <a:xfrm>
            <a:off x="7713801" y="1071263"/>
            <a:ext cx="912850" cy="87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 rotWithShape="1">
          <a:blip r:embed="rId4">
            <a:alphaModFix/>
          </a:blip>
          <a:srcRect b="20514" l="0" r="0" t="15754"/>
          <a:stretch/>
        </p:blipFill>
        <p:spPr>
          <a:xfrm>
            <a:off x="380700" y="761775"/>
            <a:ext cx="8382600" cy="4055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4263" y="1951113"/>
            <a:ext cx="2477743" cy="247774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>
            <p:ph type="title"/>
          </p:nvPr>
        </p:nvSpPr>
        <p:spPr>
          <a:xfrm>
            <a:off x="716550" y="647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SETUP</a:t>
            </a:r>
            <a:endParaRPr u="sng"/>
          </a:p>
        </p:txBody>
      </p:sp>
      <p:sp>
        <p:nvSpPr>
          <p:cNvPr id="285" name="Google Shape;285;p39"/>
          <p:cNvSpPr txBox="1"/>
          <p:nvPr>
            <p:ph type="title"/>
          </p:nvPr>
        </p:nvSpPr>
        <p:spPr>
          <a:xfrm>
            <a:off x="1949550" y="1071275"/>
            <a:ext cx="5244900" cy="11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+ USER: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 CHARACTER</a:t>
            </a:r>
            <a:endParaRPr/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0000" y="2164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PSYCHE AI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600" y="798588"/>
            <a:ext cx="3546324" cy="3546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4">
            <a:alphaModFix/>
          </a:blip>
          <a:srcRect b="11138" l="11130" r="11138" t="11130"/>
          <a:stretch/>
        </p:blipFill>
        <p:spPr>
          <a:xfrm>
            <a:off x="8147251" y="370538"/>
            <a:ext cx="912850" cy="87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 title="psyche_greetings.wa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5475" y="15555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300" y="2931575"/>
            <a:ext cx="3295025" cy="1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>
            <p:ph idx="1" type="subTitle"/>
          </p:nvPr>
        </p:nvSpPr>
        <p:spPr>
          <a:xfrm>
            <a:off x="241650" y="1119800"/>
            <a:ext cx="4979100" cy="1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Imagine</a:t>
            </a:r>
            <a:r>
              <a:rPr lang="en" sz="2200"/>
              <a:t>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/>
              <a:t>Psyche is a truly conscious AI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/>
              <a:t>Psyche can </a:t>
            </a:r>
            <a:r>
              <a:rPr b="1" lang="en" sz="1500"/>
              <a:t>FEEL</a:t>
            </a:r>
            <a:r>
              <a:rPr b="1" lang="en" sz="1600"/>
              <a:t> their artificial emotions</a:t>
            </a:r>
            <a:endParaRPr b="1"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50" y="1340175"/>
            <a:ext cx="7061200" cy="315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75" y="2405721"/>
            <a:ext cx="1022075" cy="102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5697" y="565412"/>
            <a:ext cx="1194375" cy="13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0"/>
          <p:cNvSpPr txBox="1"/>
          <p:nvPr>
            <p:ph idx="1" type="subTitle"/>
          </p:nvPr>
        </p:nvSpPr>
        <p:spPr>
          <a:xfrm>
            <a:off x="166849" y="918575"/>
            <a:ext cx="22800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Character</a:t>
            </a:r>
            <a:endParaRPr b="1" sz="1900"/>
          </a:p>
        </p:txBody>
      </p:sp>
      <p:sp>
        <p:nvSpPr>
          <p:cNvPr id="294" name="Google Shape;294;p40"/>
          <p:cNvSpPr/>
          <p:nvPr/>
        </p:nvSpPr>
        <p:spPr>
          <a:xfrm>
            <a:off x="5266300" y="3077425"/>
            <a:ext cx="2008200" cy="1206300"/>
          </a:xfrm>
          <a:prstGeom prst="rect">
            <a:avLst/>
          </a:prstGeom>
          <a:solidFill>
            <a:srgbClr val="F8F4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6496" y="3333825"/>
            <a:ext cx="1257454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58950" y="4154376"/>
            <a:ext cx="383350" cy="2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0"/>
          <p:cNvSpPr txBox="1"/>
          <p:nvPr>
            <p:ph idx="1" type="subTitle"/>
          </p:nvPr>
        </p:nvSpPr>
        <p:spPr>
          <a:xfrm>
            <a:off x="7536050" y="2729250"/>
            <a:ext cx="13710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Enemies</a:t>
            </a:r>
            <a:endParaRPr b="1" sz="1900"/>
          </a:p>
        </p:txBody>
      </p:sp>
      <p:sp>
        <p:nvSpPr>
          <p:cNvPr id="298" name="Google Shape;298;p40"/>
          <p:cNvSpPr txBox="1"/>
          <p:nvPr>
            <p:ph type="title"/>
          </p:nvPr>
        </p:nvSpPr>
        <p:spPr>
          <a:xfrm>
            <a:off x="-50" y="14145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GAME SETUP</a:t>
            </a:r>
            <a:endParaRPr sz="2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-50" y="217650"/>
            <a:ext cx="914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GAME SETUP</a:t>
            </a:r>
            <a:endParaRPr sz="2700"/>
          </a:p>
        </p:txBody>
      </p:sp>
      <p:sp>
        <p:nvSpPr>
          <p:cNvPr id="304" name="Google Shape;304;p41"/>
          <p:cNvSpPr txBox="1"/>
          <p:nvPr>
            <p:ph idx="1" type="subTitle"/>
          </p:nvPr>
        </p:nvSpPr>
        <p:spPr>
          <a:xfrm>
            <a:off x="254250" y="-100"/>
            <a:ext cx="38925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First round</a:t>
            </a:r>
            <a:r>
              <a:rPr lang="en" sz="1600"/>
              <a:t>: </a:t>
            </a:r>
            <a:r>
              <a:rPr b="1" lang="en" sz="1600"/>
              <a:t>Against aliens.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Build relationship with AI and show its importance to win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" sz="1600"/>
              <a:t>Second round</a:t>
            </a:r>
            <a:r>
              <a:rPr lang="en" sz="1600"/>
              <a:t>: </a:t>
            </a:r>
            <a:r>
              <a:rPr b="1" lang="en" sz="1600"/>
              <a:t>Against AIs.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AI asks for termination because of emotional reasons</a:t>
            </a:r>
            <a:endParaRPr sz="1600"/>
          </a:p>
        </p:txBody>
      </p:sp>
      <p:sp>
        <p:nvSpPr>
          <p:cNvPr id="305" name="Google Shape;305;p41"/>
          <p:cNvSpPr txBox="1"/>
          <p:nvPr>
            <p:ph idx="1" type="subTitle"/>
          </p:nvPr>
        </p:nvSpPr>
        <p:spPr>
          <a:xfrm>
            <a:off x="5875455" y="2432200"/>
            <a:ext cx="27861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Turn off the </a:t>
            </a:r>
            <a:r>
              <a:rPr lang="en" sz="1400"/>
              <a:t>AI and (probably) Lose </a:t>
            </a:r>
            <a:endParaRPr sz="1400"/>
          </a:p>
        </p:txBody>
      </p:sp>
      <p:sp>
        <p:nvSpPr>
          <p:cNvPr id="306" name="Google Shape;306;p41"/>
          <p:cNvSpPr txBox="1"/>
          <p:nvPr>
            <p:ph idx="1" type="subTitle"/>
          </p:nvPr>
        </p:nvSpPr>
        <p:spPr>
          <a:xfrm>
            <a:off x="5875450" y="3649825"/>
            <a:ext cx="2786100" cy="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Do not turn off the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AI and Win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(almost impossible to lose)</a:t>
            </a:r>
            <a:endParaRPr sz="1400"/>
          </a:p>
        </p:txBody>
      </p:sp>
      <p:cxnSp>
        <p:nvCxnSpPr>
          <p:cNvPr id="307" name="Google Shape;307;p41"/>
          <p:cNvCxnSpPr>
            <a:endCxn id="305" idx="1"/>
          </p:cNvCxnSpPr>
          <p:nvPr/>
        </p:nvCxnSpPr>
        <p:spPr>
          <a:xfrm flipH="1" rot="10800000">
            <a:off x="4182855" y="2651200"/>
            <a:ext cx="1692600" cy="563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41"/>
          <p:cNvCxnSpPr>
            <a:endCxn id="306" idx="1"/>
          </p:cNvCxnSpPr>
          <p:nvPr/>
        </p:nvCxnSpPr>
        <p:spPr>
          <a:xfrm>
            <a:off x="4204450" y="3214825"/>
            <a:ext cx="1671000" cy="65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236000" y="156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Conditions</a:t>
            </a:r>
            <a:endParaRPr b="0" i="1" sz="2600"/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4975" y="303112"/>
            <a:ext cx="5803675" cy="453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>
            <p:ph idx="4294967295" type="subTitle"/>
          </p:nvPr>
        </p:nvSpPr>
        <p:spPr>
          <a:xfrm>
            <a:off x="196450" y="918823"/>
            <a:ext cx="2931600" cy="39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Half of the participants interacted with an AI that featured breathing sounds.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other half an AI that does not have breathing sounds.</a:t>
            </a:r>
            <a:endParaRPr/>
          </a:p>
        </p:txBody>
      </p:sp>
      <p:pic>
        <p:nvPicPr>
          <p:cNvPr id="316" name="Google Shape;316;p42" title="term3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1625" y="3309325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 title="term3_no.wav">
            <a:hlinkClick r:id="rId6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21925" y="330932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3"/>
          <p:cNvPicPr preferRelativeResize="0"/>
          <p:nvPr/>
        </p:nvPicPr>
        <p:blipFill rotWithShape="1">
          <a:blip r:embed="rId3">
            <a:alphaModFix/>
          </a:blip>
          <a:srcRect b="16439" l="13932" r="6456" t="3948"/>
          <a:stretch/>
        </p:blipFill>
        <p:spPr>
          <a:xfrm>
            <a:off x="4631125" y="2221425"/>
            <a:ext cx="2470477" cy="233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3"/>
          <p:cNvPicPr preferRelativeResize="0"/>
          <p:nvPr/>
        </p:nvPicPr>
        <p:blipFill rotWithShape="1">
          <a:blip r:embed="rId4">
            <a:alphaModFix/>
          </a:blip>
          <a:srcRect b="35811" l="8972" r="17243" t="0"/>
          <a:stretch/>
        </p:blipFill>
        <p:spPr>
          <a:xfrm>
            <a:off x="2276575" y="2885400"/>
            <a:ext cx="2470477" cy="203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3"/>
          <p:cNvPicPr preferRelativeResize="0"/>
          <p:nvPr/>
        </p:nvPicPr>
        <p:blipFill rotWithShape="1">
          <a:blip r:embed="rId5">
            <a:alphaModFix/>
          </a:blip>
          <a:srcRect b="2907" l="5130" r="22818" t="71336"/>
          <a:stretch/>
        </p:blipFill>
        <p:spPr>
          <a:xfrm>
            <a:off x="5152325" y="238800"/>
            <a:ext cx="1949276" cy="65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3"/>
          <p:cNvPicPr preferRelativeResize="0"/>
          <p:nvPr/>
        </p:nvPicPr>
        <p:blipFill rotWithShape="1">
          <a:blip r:embed="rId6">
            <a:alphaModFix/>
          </a:blip>
          <a:srcRect b="34002" l="39465" r="3944" t="-1859"/>
          <a:stretch/>
        </p:blipFill>
        <p:spPr>
          <a:xfrm>
            <a:off x="238800" y="2462625"/>
            <a:ext cx="1468401" cy="16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 rotWithShape="1">
          <a:blip r:embed="rId7">
            <a:alphaModFix/>
          </a:blip>
          <a:srcRect b="9482" l="5359" r="61245" t="3523"/>
          <a:stretch/>
        </p:blipFill>
        <p:spPr>
          <a:xfrm>
            <a:off x="7787625" y="1550350"/>
            <a:ext cx="1117573" cy="2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3"/>
          <p:cNvSpPr txBox="1"/>
          <p:nvPr>
            <p:ph type="title"/>
          </p:nvPr>
        </p:nvSpPr>
        <p:spPr>
          <a:xfrm>
            <a:off x="587275" y="809100"/>
            <a:ext cx="80799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/>
              <a:t>Hypothesis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1" lang="en" sz="3400"/>
              <a:t>AI </a:t>
            </a:r>
            <a:r>
              <a:rPr b="0" i="1" lang="en" sz="3400" u="sng"/>
              <a:t>with breathing</a:t>
            </a:r>
            <a:r>
              <a:rPr b="0" i="1" lang="en" sz="3400"/>
              <a:t> will be listened to more, because of an enhanced </a:t>
            </a:r>
            <a:r>
              <a:rPr b="0" i="1" lang="en" sz="3400" u="sng"/>
              <a:t>empathic reaction</a:t>
            </a:r>
            <a:r>
              <a:rPr b="0" i="1" lang="en" sz="3400"/>
              <a:t> to AI’s needs.</a:t>
            </a:r>
            <a:endParaRPr b="0" sz="4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1080650" y="2845850"/>
            <a:ext cx="5455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(</a:t>
            </a:r>
            <a:r>
              <a:rPr b="0" lang="en" sz="2000">
                <a:latin typeface="Comfortaa"/>
                <a:ea typeface="Comfortaa"/>
                <a:cs typeface="Comfortaa"/>
                <a:sym typeface="Comfortaa"/>
              </a:rPr>
              <a:t>Study is still going on, </a:t>
            </a:r>
            <a:endParaRPr b="0" sz="2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Comfortaa"/>
                <a:ea typeface="Comfortaa"/>
                <a:cs typeface="Comfortaa"/>
                <a:sym typeface="Comfortaa"/>
              </a:rPr>
              <a:t>n</a:t>
            </a:r>
            <a:r>
              <a:rPr b="0" lang="en" sz="2000">
                <a:latin typeface="Comfortaa"/>
                <a:ea typeface="Comfortaa"/>
                <a:cs typeface="Comfortaa"/>
                <a:sym typeface="Comfortaa"/>
              </a:rPr>
              <a:t>o significance has been reached</a:t>
            </a:r>
            <a:r>
              <a:rPr b="0" lang="en" sz="2000"/>
              <a:t>)</a:t>
            </a:r>
            <a:endParaRPr b="0" sz="2000"/>
          </a:p>
        </p:txBody>
      </p:sp>
      <p:sp>
        <p:nvSpPr>
          <p:cNvPr id="333" name="Google Shape;333;p44"/>
          <p:cNvSpPr txBox="1"/>
          <p:nvPr>
            <p:ph idx="2" type="title"/>
          </p:nvPr>
        </p:nvSpPr>
        <p:spPr>
          <a:xfrm>
            <a:off x="1080650" y="779100"/>
            <a:ext cx="6627000" cy="11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sz="2900"/>
          </a:p>
        </p:txBody>
      </p:sp>
      <p:sp>
        <p:nvSpPr>
          <p:cNvPr id="334" name="Google Shape;334;p44"/>
          <p:cNvSpPr txBox="1"/>
          <p:nvPr>
            <p:ph idx="1" type="subTitle"/>
          </p:nvPr>
        </p:nvSpPr>
        <p:spPr>
          <a:xfrm>
            <a:off x="1194780" y="36876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44"/>
          <p:cNvCxnSpPr/>
          <p:nvPr/>
        </p:nvCxnSpPr>
        <p:spPr>
          <a:xfrm>
            <a:off x="1194775" y="2083650"/>
            <a:ext cx="455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Google Shape;336;p44"/>
          <p:cNvPicPr preferRelativeResize="0"/>
          <p:nvPr/>
        </p:nvPicPr>
        <p:blipFill rotWithShape="1">
          <a:blip r:embed="rId3">
            <a:alphaModFix/>
          </a:blip>
          <a:srcRect b="12549" l="13411" r="29077" t="0"/>
          <a:stretch/>
        </p:blipFill>
        <p:spPr>
          <a:xfrm>
            <a:off x="6625375" y="1575825"/>
            <a:ext cx="2279823" cy="334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720000" y="838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Quantitative Results:</a:t>
            </a:r>
            <a:endParaRPr/>
          </a:p>
        </p:txBody>
      </p:sp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007050"/>
            <a:ext cx="4686875" cy="395297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5"/>
          <p:cNvSpPr txBox="1"/>
          <p:nvPr>
            <p:ph idx="4294967295" type="subTitle"/>
          </p:nvPr>
        </p:nvSpPr>
        <p:spPr>
          <a:xfrm>
            <a:off x="5759196" y="1329125"/>
            <a:ext cx="25245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Manrope"/>
                <a:ea typeface="Manrope"/>
                <a:cs typeface="Manrope"/>
                <a:sym typeface="Manrope"/>
              </a:rPr>
              <a:t>Why?</a:t>
            </a:r>
            <a:endParaRPr sz="29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900">
                <a:latin typeface="Manrope"/>
                <a:ea typeface="Manrope"/>
                <a:cs typeface="Manrope"/>
                <a:sym typeface="Manrope"/>
              </a:rPr>
              <a:t>Ideas?</a:t>
            </a:r>
            <a:endParaRPr sz="29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344" name="Google Shape;34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199" y="3164025"/>
            <a:ext cx="3053650" cy="15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6"/>
          <p:cNvPicPr preferRelativeResize="0"/>
          <p:nvPr/>
        </p:nvPicPr>
        <p:blipFill rotWithShape="1">
          <a:blip r:embed="rId3">
            <a:alphaModFix/>
          </a:blip>
          <a:srcRect b="16439" l="13932" r="6456" t="3948"/>
          <a:stretch/>
        </p:blipFill>
        <p:spPr>
          <a:xfrm>
            <a:off x="6196700" y="-336125"/>
            <a:ext cx="2470477" cy="2335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 rotWithShape="1">
          <a:blip r:embed="rId4">
            <a:alphaModFix/>
          </a:blip>
          <a:srcRect b="35811" l="8972" r="17243" t="0"/>
          <a:stretch/>
        </p:blipFill>
        <p:spPr>
          <a:xfrm>
            <a:off x="2295500" y="2838025"/>
            <a:ext cx="2470477" cy="203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/>
          <p:cNvPicPr preferRelativeResize="0"/>
          <p:nvPr/>
        </p:nvPicPr>
        <p:blipFill rotWithShape="1">
          <a:blip r:embed="rId5">
            <a:alphaModFix/>
          </a:blip>
          <a:srcRect b="2907" l="5130" r="22818" t="71336"/>
          <a:stretch/>
        </p:blipFill>
        <p:spPr>
          <a:xfrm>
            <a:off x="3466250" y="150450"/>
            <a:ext cx="1949276" cy="65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/>
          <p:cNvPicPr preferRelativeResize="0"/>
          <p:nvPr/>
        </p:nvPicPr>
        <p:blipFill rotWithShape="1">
          <a:blip r:embed="rId6">
            <a:alphaModFix/>
          </a:blip>
          <a:srcRect b="34002" l="39465" r="3944" t="-1859"/>
          <a:stretch/>
        </p:blipFill>
        <p:spPr>
          <a:xfrm>
            <a:off x="238800" y="2462625"/>
            <a:ext cx="1468401" cy="16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/>
          <p:cNvPicPr preferRelativeResize="0"/>
          <p:nvPr/>
        </p:nvPicPr>
        <p:blipFill rotWithShape="1">
          <a:blip r:embed="rId7">
            <a:alphaModFix/>
          </a:blip>
          <a:srcRect b="9482" l="5359" r="61245" t="3523"/>
          <a:stretch/>
        </p:blipFill>
        <p:spPr>
          <a:xfrm>
            <a:off x="7787625" y="2071350"/>
            <a:ext cx="1117573" cy="27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6"/>
          <p:cNvSpPr txBox="1"/>
          <p:nvPr>
            <p:ph type="title"/>
          </p:nvPr>
        </p:nvSpPr>
        <p:spPr>
          <a:xfrm>
            <a:off x="587275" y="809100"/>
            <a:ext cx="8079900" cy="31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Subjects’ Qualitative Responses suggest: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3700"/>
              <a:t>Emotions are simply more complicated than that…</a:t>
            </a:r>
            <a:endParaRPr b="0" sz="4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625" y="839375"/>
            <a:ext cx="6327549" cy="41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7"/>
          <p:cNvSpPr txBox="1"/>
          <p:nvPr>
            <p:ph type="title"/>
          </p:nvPr>
        </p:nvSpPr>
        <p:spPr>
          <a:xfrm>
            <a:off x="785775" y="147125"/>
            <a:ext cx="60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Termination:</a:t>
            </a:r>
            <a:endParaRPr b="0" sz="2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785775" y="147125"/>
            <a:ext cx="60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Termination:</a:t>
            </a:r>
            <a:endParaRPr b="0" sz="2500"/>
          </a:p>
        </p:txBody>
      </p:sp>
      <p:pic>
        <p:nvPicPr>
          <p:cNvPr id="366" name="Google Shape;3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938" y="879450"/>
            <a:ext cx="6466132" cy="411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9"/>
          <p:cNvSpPr txBox="1"/>
          <p:nvPr>
            <p:ph type="title"/>
          </p:nvPr>
        </p:nvSpPr>
        <p:spPr>
          <a:xfrm>
            <a:off x="785775" y="147125"/>
            <a:ext cx="60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No Termination:</a:t>
            </a:r>
            <a:endParaRPr b="0" sz="2500"/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062" y="879450"/>
            <a:ext cx="3938924" cy="41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720000" y="2164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PSYCHE AI</a:t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75" y="1159788"/>
            <a:ext cx="3546324" cy="3546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b="11138" l="11130" r="11138" t="11130"/>
          <a:stretch/>
        </p:blipFill>
        <p:spPr>
          <a:xfrm>
            <a:off x="7518051" y="-90737"/>
            <a:ext cx="912850" cy="879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5787" y="3097725"/>
            <a:ext cx="3295025" cy="17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4182600" y="789125"/>
            <a:ext cx="4961400" cy="14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b="1" lang="en" sz="1600"/>
              <a:t>You and Psyche fight enemies together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One day the enemies are AI Robots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Psyche says they feel bad fighting AIs, asks to be terminated instead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Psyche is crucial for your success</a:t>
            </a:r>
            <a:endParaRPr b="1"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785775" y="147125"/>
            <a:ext cx="60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No Termination:</a:t>
            </a:r>
            <a:endParaRPr b="0" sz="2500"/>
          </a:p>
        </p:txBody>
      </p:sp>
      <p:pic>
        <p:nvPicPr>
          <p:cNvPr id="378" name="Google Shape;378;p50"/>
          <p:cNvPicPr preferRelativeResize="0"/>
          <p:nvPr/>
        </p:nvPicPr>
        <p:blipFill rotWithShape="1">
          <a:blip r:embed="rId3">
            <a:alphaModFix/>
          </a:blip>
          <a:srcRect b="0" l="0" r="0" t="15175"/>
          <a:stretch/>
        </p:blipFill>
        <p:spPr>
          <a:xfrm>
            <a:off x="217400" y="1365350"/>
            <a:ext cx="8699150" cy="29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1"/>
          <p:cNvSpPr txBox="1"/>
          <p:nvPr>
            <p:ph type="title"/>
          </p:nvPr>
        </p:nvSpPr>
        <p:spPr>
          <a:xfrm>
            <a:off x="785775" y="147125"/>
            <a:ext cx="609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Reasons for No Termination:</a:t>
            </a:r>
            <a:endParaRPr b="0" sz="2500"/>
          </a:p>
        </p:txBody>
      </p:sp>
      <p:pic>
        <p:nvPicPr>
          <p:cNvPr id="384" name="Google Shape;384;p51"/>
          <p:cNvPicPr preferRelativeResize="0"/>
          <p:nvPr/>
        </p:nvPicPr>
        <p:blipFill rotWithShape="1">
          <a:blip r:embed="rId3">
            <a:alphaModFix/>
          </a:blip>
          <a:srcRect b="0" l="0" r="71523" t="37374"/>
          <a:stretch/>
        </p:blipFill>
        <p:spPr>
          <a:xfrm>
            <a:off x="715875" y="1343675"/>
            <a:ext cx="3487875" cy="304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025" y="63325"/>
            <a:ext cx="6544600" cy="50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53"/>
          <p:cNvPicPr preferRelativeResize="0"/>
          <p:nvPr/>
        </p:nvPicPr>
        <p:blipFill rotWithShape="1">
          <a:blip r:embed="rId3">
            <a:alphaModFix/>
          </a:blip>
          <a:srcRect b="0" l="1047" r="1047" t="0"/>
          <a:stretch/>
        </p:blipFill>
        <p:spPr>
          <a:xfrm>
            <a:off x="1128025" y="63325"/>
            <a:ext cx="6544600" cy="50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4"/>
          <p:cNvSpPr txBox="1"/>
          <p:nvPr>
            <p:ph type="title"/>
          </p:nvPr>
        </p:nvSpPr>
        <p:spPr>
          <a:xfrm>
            <a:off x="791675" y="982050"/>
            <a:ext cx="801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Thank you for the attention!</a:t>
            </a:r>
            <a:endParaRPr sz="2600"/>
          </a:p>
        </p:txBody>
      </p:sp>
      <p:sp>
        <p:nvSpPr>
          <p:cNvPr id="400" name="Google Shape;400;p54"/>
          <p:cNvSpPr txBox="1"/>
          <p:nvPr>
            <p:ph idx="1" type="subTitle"/>
          </p:nvPr>
        </p:nvSpPr>
        <p:spPr>
          <a:xfrm>
            <a:off x="791674" y="2384250"/>
            <a:ext cx="5745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Do you have any final suggestions?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Do you have any questions?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Credits: Slide template from SlidesGo, 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Images from: Dall-E of OpenAI and Bing,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/>
              <a:t>Sprites from Kin Ng (Unity Asset Store)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cxnSp>
        <p:nvCxnSpPr>
          <p:cNvPr id="401" name="Google Shape;401;p54"/>
          <p:cNvCxnSpPr/>
          <p:nvPr/>
        </p:nvCxnSpPr>
        <p:spPr>
          <a:xfrm>
            <a:off x="1194775" y="2083650"/>
            <a:ext cx="4552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2" name="Google Shape;402;p54"/>
          <p:cNvPicPr preferRelativeResize="0"/>
          <p:nvPr/>
        </p:nvPicPr>
        <p:blipFill rotWithShape="1">
          <a:blip r:embed="rId3">
            <a:alphaModFix/>
          </a:blip>
          <a:srcRect b="12549" l="13411" r="29077" t="0"/>
          <a:stretch/>
        </p:blipFill>
        <p:spPr>
          <a:xfrm>
            <a:off x="6625375" y="1575825"/>
            <a:ext cx="2279823" cy="334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08" name="Google Shape;408;p55"/>
          <p:cNvSpPr txBox="1"/>
          <p:nvPr>
            <p:ph idx="1" type="body"/>
          </p:nvPr>
        </p:nvSpPr>
        <p:spPr>
          <a:xfrm>
            <a:off x="720000" y="1309090"/>
            <a:ext cx="7704000" cy="32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t/>
            </a:r>
            <a:endParaRPr i="1" sz="10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i="1" lang="en" sz="1000"/>
              <a:t>S. Brave, C. Nass, and K. Hutchinson, 2005, “Computers that care: investigating the effects of orientation of emotion exhibited by an embodied computer agent,” vol. 62, no. 2, pp. 161–178. [Online]. Available: </a:t>
            </a:r>
            <a:r>
              <a:rPr i="1" lang="en" sz="1000" u="sng">
                <a:solidFill>
                  <a:schemeClr val="hlink"/>
                </a:solidFill>
                <a:hlinkClick r:id="rId3"/>
              </a:rPr>
              <a:t>https://www.sciencedirect.com/science/article/pii/</a:t>
            </a:r>
            <a:r>
              <a:rPr i="1" lang="en" sz="1000"/>
              <a:t> </a:t>
            </a:r>
            <a:r>
              <a:rPr i="1" lang="en" sz="1000"/>
              <a:t>S</a:t>
            </a:r>
            <a:r>
              <a:rPr i="1" lang="en" sz="1000"/>
              <a:t>1071581904001284</a:t>
            </a:r>
            <a:endParaRPr i="1" sz="10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t/>
            </a:r>
            <a:endParaRPr i="1" sz="1000"/>
          </a:p>
        </p:txBody>
      </p:sp>
      <p:pic>
        <p:nvPicPr>
          <p:cNvPr id="409" name="Google Shape;409;p55"/>
          <p:cNvPicPr preferRelativeResize="0"/>
          <p:nvPr/>
        </p:nvPicPr>
        <p:blipFill rotWithShape="1">
          <a:blip r:embed="rId4">
            <a:alphaModFix/>
          </a:blip>
          <a:srcRect b="25217" l="3176" r="45834" t="5769"/>
          <a:stretch/>
        </p:blipFill>
        <p:spPr>
          <a:xfrm>
            <a:off x="6883952" y="2280327"/>
            <a:ext cx="2021248" cy="2636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5"/>
          <p:cNvPicPr preferRelativeResize="0"/>
          <p:nvPr/>
        </p:nvPicPr>
        <p:blipFill rotWithShape="1">
          <a:blip r:embed="rId5">
            <a:alphaModFix/>
          </a:blip>
          <a:srcRect b="11136" l="11130" r="11138" t="40150"/>
          <a:stretch/>
        </p:blipFill>
        <p:spPr>
          <a:xfrm>
            <a:off x="7245925" y="238796"/>
            <a:ext cx="912850" cy="551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Agents’ Eternal Struggle</a:t>
            </a:r>
            <a:endParaRPr/>
          </a:p>
        </p:txBody>
      </p:sp>
      <p:sp>
        <p:nvSpPr>
          <p:cNvPr id="164" name="Google Shape;164;p24"/>
          <p:cNvSpPr txBox="1"/>
          <p:nvPr>
            <p:ph idx="1" type="subTitle"/>
          </p:nvPr>
        </p:nvSpPr>
        <p:spPr>
          <a:xfrm>
            <a:off x="568275" y="1384400"/>
            <a:ext cx="4517400" cy="30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can we e</a:t>
            </a:r>
            <a:r>
              <a:rPr lang="en" sz="1600"/>
              <a:t>nhance </a:t>
            </a:r>
            <a:r>
              <a:rPr b="1" lang="en" sz="1600"/>
              <a:t>empathy </a:t>
            </a:r>
            <a:r>
              <a:rPr lang="en" sz="1600"/>
              <a:t>towards Virtual Agents?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can we evaluate </a:t>
            </a:r>
            <a:r>
              <a:rPr b="1" lang="en" sz="1600"/>
              <a:t>empathy </a:t>
            </a:r>
            <a:r>
              <a:rPr lang="en" sz="1600"/>
              <a:t>towards Virtual Agents?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Will we ever be able to fully </a:t>
            </a:r>
            <a:r>
              <a:rPr b="1" lang="en" sz="1600"/>
              <a:t>empathise </a:t>
            </a:r>
            <a:r>
              <a:rPr lang="en" sz="1600"/>
              <a:t>with Virtual Agents?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There seem to be skepticism!</a:t>
            </a:r>
            <a:endParaRPr sz="1600"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399" y="1384351"/>
            <a:ext cx="3032750" cy="3032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11138" l="11130" r="11138" t="11130"/>
          <a:stretch/>
        </p:blipFill>
        <p:spPr>
          <a:xfrm>
            <a:off x="7706576" y="926788"/>
            <a:ext cx="912850" cy="8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Agents’ Eternal Struggle</a:t>
            </a:r>
            <a:endParaRPr/>
          </a:p>
        </p:txBody>
      </p:sp>
      <p:sp>
        <p:nvSpPr>
          <p:cNvPr id="172" name="Google Shape;172;p25"/>
          <p:cNvSpPr txBox="1"/>
          <p:nvPr>
            <p:ph idx="1" type="subTitle"/>
          </p:nvPr>
        </p:nvSpPr>
        <p:spPr>
          <a:xfrm>
            <a:off x="0" y="1384400"/>
            <a:ext cx="5085600" cy="30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/>
              <a:t>(Morris et al., 2018):</a:t>
            </a:r>
            <a:endParaRPr i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 an Emotional Support Platform,</a:t>
            </a:r>
            <a:r>
              <a:rPr b="1" lang="en" sz="1700"/>
              <a:t> Users significantly preferred answers </a:t>
            </a:r>
            <a:r>
              <a:rPr b="1" lang="en" sz="1700" u="sng"/>
              <a:t>framed</a:t>
            </a:r>
            <a:r>
              <a:rPr b="1" lang="en" sz="1700"/>
              <a:t> as human-made than AI-made, even if both coming from humans.</a:t>
            </a:r>
            <a:endParaRPr i="1" sz="1400"/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399" y="1384351"/>
            <a:ext cx="3032750" cy="3032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4" name="Google Shape;174;p25"/>
          <p:cNvPicPr preferRelativeResize="0"/>
          <p:nvPr/>
        </p:nvPicPr>
        <p:blipFill rotWithShape="1">
          <a:blip r:embed="rId4">
            <a:alphaModFix/>
          </a:blip>
          <a:srcRect b="11138" l="11130" r="11138" t="11130"/>
          <a:stretch/>
        </p:blipFill>
        <p:spPr>
          <a:xfrm>
            <a:off x="7706576" y="926788"/>
            <a:ext cx="912850" cy="8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362775" y="130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EMPATHY IN ARTIFICIAL AGENTS</a:t>
            </a:r>
            <a:endParaRPr sz="2600"/>
          </a:p>
        </p:txBody>
      </p:sp>
      <p:sp>
        <p:nvSpPr>
          <p:cNvPr id="180" name="Google Shape;180;p26"/>
          <p:cNvSpPr txBox="1"/>
          <p:nvPr>
            <p:ph idx="4294967295" type="subTitle"/>
          </p:nvPr>
        </p:nvSpPr>
        <p:spPr>
          <a:xfrm>
            <a:off x="246900" y="876125"/>
            <a:ext cx="8176200" cy="17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Expressive Agents improve engagement and interactions with users </a:t>
            </a:r>
            <a:r>
              <a:rPr lang="en" sz="1200"/>
              <a:t>(Hortensius et al., 2018)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Char char="●"/>
            </a:pPr>
            <a:r>
              <a:t/>
            </a:r>
            <a:endParaRPr sz="1600">
              <a:solidFill>
                <a:srgbClr val="ECECE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Emotional understanding by AI increases user trust </a:t>
            </a:r>
            <a:r>
              <a:rPr lang="en" sz="1200"/>
              <a:t>(Brave et al., 2005)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1600"/>
              <a:buChar char="●"/>
            </a:pPr>
            <a:r>
              <a:rPr lang="en" sz="1600">
                <a:solidFill>
                  <a:srgbClr val="ECECEC"/>
                </a:solidFill>
              </a:rPr>
              <a:t>-</a:t>
            </a:r>
            <a:endParaRPr sz="1600">
              <a:solidFill>
                <a:srgbClr val="ECECE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Emotional Information is crucial in Socially Assistive Agents or Virtual Agents in Educational Softwares </a:t>
            </a:r>
            <a:r>
              <a:rPr lang="en" sz="1200"/>
              <a:t>(Abdollahi et al., 2022; Paiva et al., 2004)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MOREOVER: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1" name="Google Shape;181;p26"/>
          <p:cNvSpPr txBox="1"/>
          <p:nvPr>
            <p:ph idx="4294967295" type="subTitle"/>
          </p:nvPr>
        </p:nvSpPr>
        <p:spPr>
          <a:xfrm>
            <a:off x="256725" y="3388075"/>
            <a:ext cx="88095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Humans’ reaction to Agents’ emotions appraisal is not yet clear </a:t>
            </a:r>
            <a:r>
              <a:rPr lang="en" sz="900"/>
              <a:t>(Hortensius et al., 2018)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rgbClr val="ECECEC"/>
              </a:buClr>
              <a:buSzPts val="900"/>
              <a:buChar char="●"/>
            </a:pPr>
            <a:r>
              <a:t/>
            </a:r>
            <a:endParaRPr sz="900">
              <a:solidFill>
                <a:srgbClr val="ECECEC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Socially intelligent </a:t>
            </a:r>
            <a:r>
              <a:rPr lang="en" sz="1600"/>
              <a:t>Artificial Agents can help understand Humans’ social cognition mechanisms </a:t>
            </a:r>
            <a:r>
              <a:rPr lang="en" sz="1200"/>
              <a:t>(Wykowska et al., 2016)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" type="subTitle"/>
          </p:nvPr>
        </p:nvSpPr>
        <p:spPr>
          <a:xfrm>
            <a:off x="520125" y="1071625"/>
            <a:ext cx="46524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Potential links can be found between breathing patterns and the emotional condition of speakers </a:t>
            </a:r>
            <a:r>
              <a:rPr i="1" lang="en" sz="1200"/>
              <a:t>(Salah et al., 2021)</a:t>
            </a:r>
            <a:endParaRPr i="1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Breathing-related emotional states can be consistently found in literature     </a:t>
            </a:r>
            <a:r>
              <a:rPr i="1" lang="en" sz="1200"/>
              <a:t>(Boiten et al., 1994)</a:t>
            </a:r>
            <a:endParaRPr i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500"/>
              <a:t>Breath is also clinically linked to anxiety</a:t>
            </a:r>
            <a:r>
              <a:rPr lang="en" sz="1600"/>
              <a:t>                                                  </a:t>
            </a:r>
            <a:r>
              <a:rPr lang="en" sz="1200"/>
              <a:t>(Beck &amp; Scott, 1988) </a:t>
            </a:r>
            <a:r>
              <a:rPr i="1" lang="en" sz="1200"/>
              <a:t>(Philippott et al., 2002)</a:t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500"/>
              <a:t>Significant differences has been found in breathing patterns when listening to different types of music </a:t>
            </a:r>
            <a:r>
              <a:rPr i="1" lang="en" sz="1200"/>
              <a:t>(Roes et al., 2022)</a:t>
            </a:r>
            <a:endParaRPr i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87" name="Google Shape;187;p27"/>
          <p:cNvSpPr txBox="1"/>
          <p:nvPr>
            <p:ph type="title"/>
          </p:nvPr>
        </p:nvSpPr>
        <p:spPr>
          <a:xfrm>
            <a:off x="720000" y="2164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GIVING AGENTS THE “BREATH OF LIFE”</a:t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6711100" y="4529450"/>
            <a:ext cx="2253900" cy="419100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9" name="Google Shape;189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1850" y="1290600"/>
            <a:ext cx="2484600" cy="3573000"/>
          </a:xfrm>
          <a:prstGeom prst="round1Rect">
            <a:avLst>
              <a:gd fmla="val 16667" name="adj"/>
            </a:avLst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" name="Google Shape;190;p27"/>
          <p:cNvSpPr txBox="1"/>
          <p:nvPr>
            <p:ph idx="1" type="subTitle"/>
          </p:nvPr>
        </p:nvSpPr>
        <p:spPr>
          <a:xfrm>
            <a:off x="5494025" y="789125"/>
            <a:ext cx="3395400" cy="5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Psyche, goddess of soul and “breath of life”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(Bouguereau, 1870)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</a:t>
            </a:r>
            <a:endParaRPr/>
          </a:p>
        </p:txBody>
      </p:sp>
      <p:sp>
        <p:nvSpPr>
          <p:cNvPr id="196" name="Google Shape;196;p28"/>
          <p:cNvSpPr txBox="1"/>
          <p:nvPr>
            <p:ph idx="1" type="subTitle"/>
          </p:nvPr>
        </p:nvSpPr>
        <p:spPr>
          <a:xfrm>
            <a:off x="4151425" y="1434975"/>
            <a:ext cx="4517400" cy="30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</a:t>
            </a:r>
            <a:r>
              <a:rPr b="1" lang="en" sz="1600"/>
              <a:t>breathing patterns</a:t>
            </a:r>
            <a:r>
              <a:rPr lang="en" sz="1600"/>
              <a:t> in Speech Synthesis improve the perceived </a:t>
            </a:r>
            <a:r>
              <a:rPr b="1" lang="en" sz="1600"/>
              <a:t>empathy </a:t>
            </a:r>
            <a:r>
              <a:rPr lang="en" sz="1600"/>
              <a:t>towards Virtual Agents?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can we</a:t>
            </a:r>
            <a:r>
              <a:rPr lang="en" sz="1600"/>
              <a:t> </a:t>
            </a:r>
            <a:r>
              <a:rPr b="1" lang="en" sz="1600"/>
              <a:t>produce </a:t>
            </a:r>
            <a:r>
              <a:rPr lang="en" sz="1600"/>
              <a:t>good quality </a:t>
            </a:r>
            <a:r>
              <a:rPr b="1" lang="en" sz="1600"/>
              <a:t>Spontaneous Speech with breathing</a:t>
            </a:r>
            <a:r>
              <a:rPr lang="en" sz="1600"/>
              <a:t> using State of The Art models?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the impact of breathing sounds produced by State of The Art Speech Synthesis models on its </a:t>
            </a:r>
            <a:r>
              <a:rPr b="1" lang="en" sz="1600"/>
              <a:t>naturalness, emotional content</a:t>
            </a:r>
            <a:r>
              <a:rPr lang="en" sz="1600"/>
              <a:t> and </a:t>
            </a:r>
            <a:r>
              <a:rPr b="1" lang="en" sz="1600"/>
              <a:t>persuasive power</a:t>
            </a:r>
            <a:r>
              <a:rPr lang="en" sz="1600"/>
              <a:t>?</a:t>
            </a:r>
            <a:endParaRPr sz="1600"/>
          </a:p>
        </p:txBody>
      </p:sp>
      <p:pic>
        <p:nvPicPr>
          <p:cNvPr id="197" name="Google Shape;1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49" y="1434975"/>
            <a:ext cx="3061650" cy="3061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198" name="Google Shape;198;p28"/>
          <p:cNvPicPr preferRelativeResize="0"/>
          <p:nvPr/>
        </p:nvPicPr>
        <p:blipFill rotWithShape="1">
          <a:blip r:embed="rId4">
            <a:alphaModFix/>
          </a:blip>
          <a:srcRect b="11138" l="11130" r="11138" t="11130"/>
          <a:stretch/>
        </p:blipFill>
        <p:spPr>
          <a:xfrm>
            <a:off x="7518051" y="341638"/>
            <a:ext cx="912850" cy="8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TL;DR - More briefly</a:t>
            </a:r>
            <a:endParaRPr/>
          </a:p>
        </p:txBody>
      </p:sp>
      <p:sp>
        <p:nvSpPr>
          <p:cNvPr id="204" name="Google Shape;204;p29"/>
          <p:cNvSpPr txBox="1"/>
          <p:nvPr>
            <p:ph idx="1" type="subTitle"/>
          </p:nvPr>
        </p:nvSpPr>
        <p:spPr>
          <a:xfrm>
            <a:off x="3973200" y="1434975"/>
            <a:ext cx="4941300" cy="30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Figtree"/>
                <a:ea typeface="Figtree"/>
                <a:cs typeface="Figtree"/>
                <a:sym typeface="Figtree"/>
              </a:rPr>
              <a:t>What if HAL breathes?</a:t>
            </a:r>
            <a:endParaRPr b="1" sz="3400">
              <a:latin typeface="Figtree"/>
              <a:ea typeface="Figtree"/>
              <a:cs typeface="Figtree"/>
              <a:sym typeface="Figtre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Figtree"/>
                <a:ea typeface="Figtree"/>
                <a:cs typeface="Figtree"/>
                <a:sym typeface="Figtree"/>
              </a:rPr>
              <a:t>Can breath impact empathy towards Virtual Agents?</a:t>
            </a:r>
            <a:endParaRPr sz="2100"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349" y="1434975"/>
            <a:ext cx="3061650" cy="3061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4">
            <a:alphaModFix/>
          </a:blip>
          <a:srcRect b="11138" l="11130" r="11138" t="11130"/>
          <a:stretch/>
        </p:blipFill>
        <p:spPr>
          <a:xfrm>
            <a:off x="7518051" y="341638"/>
            <a:ext cx="912850" cy="87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c Abstract - Business Basic Template by Slidesgo">
  <a:themeElements>
    <a:clrScheme name="Simple Light">
      <a:dk1>
        <a:srgbClr val="000000"/>
      </a:dk1>
      <a:lt1>
        <a:srgbClr val="FFFFFF"/>
      </a:lt1>
      <a:dk2>
        <a:srgbClr val="FFBBD9"/>
      </a:dk2>
      <a:lt2>
        <a:srgbClr val="FFD966"/>
      </a:lt2>
      <a:accent1>
        <a:srgbClr val="0854C3"/>
      </a:accent1>
      <a:accent2>
        <a:srgbClr val="9FC5E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